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552" r:id="rId2"/>
    <p:sldId id="511" r:id="rId3"/>
    <p:sldId id="515" r:id="rId4"/>
    <p:sldId id="520" r:id="rId5"/>
    <p:sldId id="604" r:id="rId6"/>
    <p:sldId id="592" r:id="rId7"/>
    <p:sldId id="554" r:id="rId8"/>
    <p:sldId id="556" r:id="rId9"/>
    <p:sldId id="595" r:id="rId10"/>
    <p:sldId id="603" r:id="rId11"/>
    <p:sldId id="594" r:id="rId12"/>
    <p:sldId id="584" r:id="rId13"/>
    <p:sldId id="588" r:id="rId14"/>
    <p:sldId id="589" r:id="rId15"/>
    <p:sldId id="593" r:id="rId16"/>
    <p:sldId id="612" r:id="rId17"/>
    <p:sldId id="609" r:id="rId18"/>
    <p:sldId id="611" r:id="rId19"/>
    <p:sldId id="600" r:id="rId20"/>
    <p:sldId id="605" r:id="rId21"/>
    <p:sldId id="601" r:id="rId22"/>
    <p:sldId id="602" r:id="rId23"/>
    <p:sldId id="587" r:id="rId24"/>
    <p:sldId id="583" r:id="rId25"/>
    <p:sldId id="573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6">
          <p15:clr>
            <a:srgbClr val="A4A3A4"/>
          </p15:clr>
        </p15:guide>
        <p15:guide id="2" pos="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8B3C"/>
    <a:srgbClr val="4158B6"/>
    <a:srgbClr val="415866"/>
    <a:srgbClr val="0035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263" autoAdjust="0"/>
    <p:restoredTop sz="94342" autoAdjust="0"/>
  </p:normalViewPr>
  <p:slideViewPr>
    <p:cSldViewPr>
      <p:cViewPr varScale="1">
        <p:scale>
          <a:sx n="120" d="100"/>
          <a:sy n="120" d="100"/>
        </p:scale>
        <p:origin x="-1757" y="0"/>
      </p:cViewPr>
      <p:guideLst>
        <p:guide orient="horz" pos="2886"/>
        <p:guide pos="703"/>
      </p:guideLst>
    </p:cSldViewPr>
  </p:slideViewPr>
  <p:outlineViewPr>
    <p:cViewPr>
      <p:scale>
        <a:sx n="33" d="100"/>
        <a:sy n="33" d="100"/>
      </p:scale>
      <p:origin x="0" y="-53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96"/>
    </p:cViewPr>
  </p:sorterViewPr>
  <p:notesViewPr>
    <p:cSldViewPr snapToGrid="0" snapToObjects="1">
      <p:cViewPr varScale="1">
        <p:scale>
          <a:sx n="64" d="100"/>
          <a:sy n="64" d="100"/>
        </p:scale>
        <p:origin x="-3096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42BF7-F8D0-474B-8FAC-7226DBF7121C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07032-E0BC-4375-A837-24F697504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67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07032-E0BC-4375-A837-24F697504D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921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2783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5425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8550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200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9119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5358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2273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332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2689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6939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905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310F-E689-498B-87BE-BD20B0946994}" type="datetimeFigureOut">
              <a:rPr lang="en-GB" smtClean="0"/>
              <a:pPr/>
              <a:t>03/09/2019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7C06-C664-4D3A-985E-289C9E0929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EJN logo_horizontal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9"/>
            <a:ext cx="2269014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/>
          <a:srcRect t="61016" r="2625" b="14702"/>
          <a:stretch/>
        </p:blipFill>
        <p:spPr>
          <a:xfrm>
            <a:off x="0" y="6309320"/>
            <a:ext cx="9252520" cy="6480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3813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ethicaljournalismnetwork.org				@EJNetwork</a:t>
            </a:r>
          </a:p>
        </p:txBody>
      </p:sp>
      <p:pic>
        <p:nvPicPr>
          <p:cNvPr id="10" name="Picture 9" descr="know-the-law-590x295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60" t="61930"/>
          <a:stretch/>
        </p:blipFill>
        <p:spPr>
          <a:xfrm>
            <a:off x="0" y="0"/>
            <a:ext cx="9252520" cy="6957392"/>
          </a:xfrm>
          <a:prstGeom prst="rect">
            <a:avLst/>
          </a:prstGeom>
        </p:spPr>
      </p:pic>
      <p:pic>
        <p:nvPicPr>
          <p:cNvPr id="11" name="Picture 10" descr="ejn-migration-1500x500.jpg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58" t="22867" r="59224" b="53947"/>
          <a:stretch/>
        </p:blipFill>
        <p:spPr>
          <a:xfrm>
            <a:off x="1" y="6118371"/>
            <a:ext cx="3779912" cy="83902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851920" y="6381328"/>
            <a:ext cx="5049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US" sz="1600" b="1" dirty="0">
                <a:solidFill>
                  <a:srgbClr val="F38B3C"/>
                </a:solidFill>
              </a:rPr>
              <a:t>www.ethicaljournalismnetwork.org</a:t>
            </a:r>
            <a:r>
              <a:rPr lang="en-US" sz="1600" b="1" baseline="0" dirty="0">
                <a:solidFill>
                  <a:srgbClr val="F38B3C"/>
                </a:solidFill>
              </a:rPr>
              <a:t>     </a:t>
            </a:r>
            <a:r>
              <a:rPr lang="en-US" sz="1600" b="1" dirty="0">
                <a:solidFill>
                  <a:srgbClr val="F38B3C"/>
                </a:solidFill>
              </a:rPr>
              <a:t>@EJNetwork</a:t>
            </a:r>
            <a:endParaRPr lang="en-US" sz="1600" dirty="0">
              <a:solidFill>
                <a:srgbClr val="F38B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71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QuakeBotSoCal" TargetMode="External"/><Relationship Id="rId2" Type="http://schemas.openxmlformats.org/officeDocument/2006/relationships/hyperlink" Target="http://www.google.co.id/imgres?imgurl=http://tribktla.files.wordpress.com/2014/08/foley-still.jpg&amp;imgrefurl=http://ktla.com/2014/08/19/video-shows-terrorist-group-isis-beheading-u-s-journalist-james-foley/&amp;h=450&amp;w=623&amp;tbnid=UCEeWunSJImCIM:&amp;zoom=1&amp;docid=iFAQyob8xtLZtM&amp;ei=gLwiVOS3HYq9ygOWoILQBQ&amp;tbm=isch&amp;ved=0CBkQMygAMAA&amp;iact=rc&amp;uact=3&amp;dur=1149&amp;page=1&amp;start=0&amp;ndsp=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doctors.ajc.com/table_of_content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doctors.ajc.com/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o.es/tjt/output/transparencyMap/2092355/2817495?utm_source=publico&amp;utm_medium=desktop&amp;utm_campaign=map&amp;utm_content=socialtopNews" TargetMode="External"/><Relationship Id="rId4" Type="http://schemas.openxmlformats.org/officeDocument/2006/relationships/hyperlink" Target="https://www.publico.es/tjt/output/transparencyMap/2092347/2817827?utm_source=publico&amp;utm_medium=desktop&amp;utm_campaign=map&amp;utm_content=footerNew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tjournalism.org/reade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riodismotransparente.es/?utm_source=publico&amp;utm_medium=desktop&amp;utm_campaign=landing&amp;utm_content=pretitleNews" TargetMode="External"/><Relationship Id="rId4" Type="http://schemas.openxmlformats.org/officeDocument/2006/relationships/hyperlink" Target="https://www.publico.es/tjt/output/transparencyMap/2087453/2798454?utm_source=publico&amp;utm_medium=desktop&amp;utm_campaign=map&amp;utm_content=socialtopNew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d/imgres?imgurl=http://tribktla.files.wordpress.com/2014/08/foley-still.jpg&amp;imgrefurl=http://ktla.com/2014/08/19/video-shows-terrorist-group-isis-beheading-u-s-journalist-james-foley/&amp;h=450&amp;w=623&amp;tbnid=UCEeWunSJImCIM:&amp;zoom=1&amp;docid=iFAQyob8xtLZtM&amp;ei=gLwiVOS3HYq9ygOWoILQBQ&amp;tbm=isch&amp;ved=0CBkQMygAMAA&amp;iact=rc&amp;uact=3&amp;dur=1149&amp;page=1&amp;start=0&amp;ndsp=1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d/imgres?imgurl=http://tribktla.files.wordpress.com/2014/08/foley-still.jpg&amp;imgrefurl=http://ktla.com/2014/08/19/video-shows-terrorist-group-isis-beheading-u-s-journalist-james-foley/&amp;h=450&amp;w=623&amp;tbnid=UCEeWunSJImCIM:&amp;zoom=1&amp;docid=iFAQyob8xtLZtM&amp;ei=gLwiVOS3HYq9ygOWoILQBQ&amp;tbm=isch&amp;ved=0CBkQMygAMAA&amp;iact=rc&amp;uact=3&amp;dur=1149&amp;page=1&amp;start=0&amp;ndsp=1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ablejournalism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JN_Moving Stories_Full Report_Fiinal-page-0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99392"/>
            <a:ext cx="9266844" cy="7056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99393"/>
            <a:ext cx="9433048" cy="99393"/>
          </a:xfrm>
          <a:solidFill>
            <a:schemeClr val="bg1"/>
          </a:solidFill>
        </p:spPr>
        <p:txBody>
          <a:bodyPr/>
          <a:lstStyle/>
          <a:p>
            <a:r>
              <a:rPr lang="en-US" sz="60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US" sz="6000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US" sz="60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	</a:t>
            </a:r>
            <a:r>
              <a:rPr lang="en-US" sz="6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    </a:t>
            </a:r>
            <a:r>
              <a:rPr 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Ethical </a:t>
            </a:r>
            <a:r>
              <a:rPr lang="en-US" sz="40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Choices </a:t>
            </a:r>
            <a:r>
              <a:rPr 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        </a:t>
            </a:r>
            <a:r>
              <a:rPr lang="en-US" sz="40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	</a:t>
            </a:r>
            <a:r>
              <a:rPr 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      to </a:t>
            </a:r>
            <a:r>
              <a:rPr lang="en-US" sz="40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Build </a:t>
            </a:r>
            <a:br>
              <a:rPr lang="en-US" sz="4000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	</a:t>
            </a:r>
            <a:r>
              <a:rPr 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      Trust </a:t>
            </a:r>
            <a:r>
              <a:rPr lang="en-US" sz="40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in </a:t>
            </a:r>
            <a:r>
              <a:rPr 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Media</a:t>
            </a:r>
            <a:br>
              <a:rPr 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US" sz="6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             </a:t>
            </a:r>
            <a:r>
              <a:rPr lang="zh-CN" altLang="en-US" sz="24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艾丹 ● 怀特     </a:t>
            </a:r>
            <a:r>
              <a:rPr lang="en-US" altLang="zh-CN" sz="24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US" altLang="zh-CN" sz="24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US" altLang="zh-CN" sz="2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                              </a:t>
            </a:r>
            <a:r>
              <a:rPr lang="zh-CN" altLang="en-US" sz="2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 国际新闻道德联盟  主席</a:t>
            </a:r>
            <a:r>
              <a:rPr lang="en-US" altLang="zh-CN" sz="24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US" altLang="zh-CN" sz="24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US" altLang="zh-CN" sz="6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US" altLang="zh-CN" sz="6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28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US" sz="2800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US" sz="28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US" sz="2800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US" sz="28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	</a:t>
            </a:r>
            <a:br>
              <a:rPr lang="en-US" sz="2800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US" sz="28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         www.ethicaljournalismnetwork.org</a:t>
            </a:r>
            <a:endParaRPr lang="en-US" sz="28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	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98761"/>
            <a:ext cx="20697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0"/>
            <a:ext cx="7886700" cy="457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C000"/>
                </a:solidFill>
              </a:rPr>
              <a:t>      </a:t>
            </a:r>
            <a:r>
              <a:rPr lang="zh-CN" altLang="en-US" sz="3600" dirty="0" smtClean="0">
                <a:solidFill>
                  <a:srgbClr val="FFC000"/>
                </a:solidFill>
              </a:rPr>
              <a:t>以职业道德建立对媒体的信任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83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75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2775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5175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3728" y="152401"/>
            <a:ext cx="8524298" cy="761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6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人工智能</a:t>
            </a:r>
            <a:r>
              <a:rPr lang="en-US" sz="36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: </a:t>
            </a:r>
            <a:r>
              <a:rPr lang="zh-CN" altLang="en-US" sz="36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生命拯救者</a:t>
            </a:r>
            <a:endParaRPr lang="en-US" sz="36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005784" y="852793"/>
            <a:ext cx="2138216" cy="5324535"/>
          </a:xfrm>
          <a:prstGeom prst="rect">
            <a:avLst/>
          </a:prstGeom>
          <a:solidFill>
            <a:srgbClr val="F5F8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23805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4171A"/>
              </a:solidFill>
              <a:effectLst/>
              <a:latin typeface="Segoe UI" panose="020B0502040204020203" pitchFamily="34" charset="0"/>
              <a:cs typeface="Segoe UI" panose="020B0502040204020203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Quake Bot SoCal</a:t>
            </a: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‏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65778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@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65778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QuakeBotSoCal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65778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14171A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14171A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2.71 earthquake Century City, California, April 12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2019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14171A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https://pbs.twimg.com/media/D38x6gXU8AAuf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4" y="885638"/>
            <a:ext cx="6577150" cy="5291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362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10586" y="-12220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2656" y="188641"/>
            <a:ext cx="11881320" cy="79208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Computational Journalism </a:t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sz="8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sz="800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sz="8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sz="800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sz="8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sz="800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Investigative Journalism:</a:t>
            </a:r>
            <a:br>
              <a:rPr lang="en-GB" sz="3600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</a:br>
            <a:endParaRPr lang="en-GB" sz="3600" b="1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154849"/>
            <a:ext cx="8820472" cy="4319720"/>
          </a:xfrm>
        </p:spPr>
        <p:txBody>
          <a:bodyPr/>
          <a:lstStyle/>
          <a:p>
            <a:pPr marL="0" indent="0">
              <a:buNone/>
            </a:pPr>
            <a:endParaRPr lang="en-GB" sz="3600" b="1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  <a:hlinkClick r:id="rId3" action="ppaction://hlinkfile"/>
            </a:endParaRPr>
          </a:p>
          <a:p>
            <a:pPr marL="0" indent="0">
              <a:buNone/>
            </a:pPr>
            <a:endParaRPr lang="en-GB" sz="3600" b="1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  <a:hlinkClick r:id="rId3" action="ppaction://hlinkfile"/>
            </a:endParaRPr>
          </a:p>
          <a:p>
            <a:pPr marL="0" indent="0" algn="ctr">
              <a:buNone/>
            </a:pPr>
            <a:endParaRPr lang="en-GB" sz="800" b="1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600" b="1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  <a:hlinkClick r:id="rId3" action="ppaction://hlinkfile"/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  <a:hlinkClick r:id="rId3" action="ppaction://hlinkfile"/>
              </a:rPr>
              <a:t>Doctors.ajc.com/</a:t>
            </a:r>
            <a:r>
              <a:rPr lang="en-GB" sz="3600" b="1" dirty="0" err="1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  <a:hlinkClick r:id="rId3" action="ppaction://hlinkfile"/>
              </a:rPr>
              <a:t>table_of_contents</a:t>
            </a: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  <a:hlinkClick r:id="rId3" action="ppaction://hlinkfile"/>
              </a:rPr>
              <a:t>/</a:t>
            </a:r>
            <a:endParaRPr lang="en-GB" sz="3600" b="1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79230" y="1996670"/>
            <a:ext cx="65" cy="152616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3174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6BA297"/>
              </a:solidFill>
              <a:effectLst/>
              <a:latin typeface="Arial" panose="020B0604020202020204" pitchFamily="34" charset="0"/>
              <a:ea typeface="Chivo"/>
            </a:endParaRPr>
          </a:p>
        </p:txBody>
      </p:sp>
      <p:pic>
        <p:nvPicPr>
          <p:cNvPr id="1030" name="Picture 6" descr="http://s3.amazonaws.com/ajc-doctors-images/Doc-patient-in-exam-room-lead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6" y="882759"/>
            <a:ext cx="6840760" cy="3905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ctors and Sex Abu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88237"/>
            <a:ext cx="8100392" cy="852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927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8992" y="0"/>
            <a:ext cx="41305046" cy="30213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365126"/>
            <a:ext cx="2664296" cy="6376241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在数字时代建立信任</a:t>
            </a:r>
            <a:endParaRPr lang="en-GB" sz="40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s://upload.wikimedia.org/wikipedia/en/8/81/20090601_publico_frontpag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1" y="160337"/>
            <a:ext cx="6130174" cy="7311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s://www.publico.es/commons/img/tjt/icon.sv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8797925" y="-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https://www.publico.es/commons/img/tjt/ic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https://www.publico.es/commons/img/tjt/ico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www.publico.es/commons/img/tjt/ico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https://www.publico.es/commons/img/tjt/icon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5" descr="https://www.publico.es/commons/img/tjt/icon-green.svg"/>
          <p:cNvSpPr>
            <a:spLocks noChangeAspect="1" noChangeArrowheads="1"/>
          </p:cNvSpPr>
          <p:nvPr/>
        </p:nvSpPr>
        <p:spPr bwMode="auto">
          <a:xfrm>
            <a:off x="-18993" y="21160"/>
            <a:ext cx="1319607" cy="1319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4" descr="https://www.publico.es/commons/img/tjt/icon.sv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206932" y="-123302"/>
            <a:ext cx="1319607" cy="1319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8" descr="https://www.publico.es/commons/img/tjt/icon-green.svg"/>
          <p:cNvSpPr>
            <a:spLocks noChangeAspect="1" noChangeArrowheads="1"/>
          </p:cNvSpPr>
          <p:nvPr/>
        </p:nvSpPr>
        <p:spPr bwMode="auto">
          <a:xfrm>
            <a:off x="-1" y="-1"/>
            <a:ext cx="1319607" cy="1319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7" descr="https://www.publico.es/commons/img/tjt/icon.sv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225924" y="-144463"/>
            <a:ext cx="1319607" cy="1319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5288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938"/>
            <a:ext cx="8784976" cy="3842298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tabLst>
                <a:tab pos="457200" algn="l"/>
              </a:tabLst>
            </a:pP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   </a:t>
            </a:r>
            <a:r>
              <a:rPr lang="en-GB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        </a:t>
            </a:r>
            <a:r>
              <a:rPr lang="zh-CN" altLang="en-US" sz="38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实际操作中的透明度</a:t>
            </a: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          </a:t>
            </a:r>
            <a:r>
              <a:rPr lang="en-GB" b="1" dirty="0" err="1">
                <a:solidFill>
                  <a:srgbClr val="F38B3C"/>
                </a:solidFill>
                <a:latin typeface="Bookman Old Style" panose="02050604050505020204" pitchFamily="18" charset="0"/>
              </a:rPr>
              <a:t>Publico</a:t>
            </a: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, Spain </a:t>
            </a:r>
            <a:r>
              <a:rPr lang="en-GB" sz="1000" b="1" dirty="0">
                <a:solidFill>
                  <a:srgbClr val="F38B3C"/>
                </a:solidFill>
              </a:rPr>
              <a:t/>
            </a:r>
            <a:br>
              <a:rPr lang="en-GB" sz="1000" b="1" dirty="0">
                <a:solidFill>
                  <a:srgbClr val="F38B3C"/>
                </a:solidFill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Highest 20%. </a:t>
            </a:r>
            <a:b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journalist up to 10%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Motive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Why this story? 15%.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Our values -- up to 15%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Supporting documents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10%.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Extra documents: up to 10%.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date of publication, 10%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where the information is written, 10%.</a:t>
            </a:r>
            <a:b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u="sng" dirty="0">
                <a:solidFill>
                  <a:srgbClr val="FFFFFF"/>
                </a:solidFill>
                <a:hlinkClick r:id="rId3"/>
              </a:rPr>
              <a:t>https://www.transparentjournalism.org/reader/</a:t>
            </a:r>
            <a:r>
              <a:rPr lang="en-GB" sz="3200" u="sng" dirty="0">
                <a:solidFill>
                  <a:srgbClr val="FFFFFF"/>
                </a:solidFill>
              </a:rPr>
              <a:t/>
            </a:r>
            <a:br>
              <a:rPr lang="en-GB" sz="3200" u="sng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GB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522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  <a:p>
            <a:endParaRPr lang="en-GB" sz="3200" u="sng" dirty="0">
              <a:solidFill>
                <a:srgbClr val="FFFFFF"/>
              </a:solidFill>
            </a:endParaRPr>
          </a:p>
        </p:txBody>
      </p:sp>
      <p:sp>
        <p:nvSpPr>
          <p:cNvPr id="6" name="AutoShape 2" descr="https://www.publico.es/commons/img/tjt/icon-green.sv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416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www.publico.es/commons/img/tjt/icon-green.sv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68824" y="7937"/>
            <a:ext cx="1083295" cy="1083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https://www.publico.es/commons/img/tjt/icon.sv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8797925" y="-1035050"/>
            <a:ext cx="230531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204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Towards a Balkan Network of Trusted Media </a:t>
            </a:r>
            <a:r>
              <a:rPr lang="en-GB" sz="1000" b="1" dirty="0">
                <a:solidFill>
                  <a:srgbClr val="F38B3C"/>
                </a:solidFill>
              </a:rPr>
              <a:t/>
            </a:r>
            <a:br>
              <a:rPr lang="en-GB" sz="1000" b="1" dirty="0">
                <a:solidFill>
                  <a:srgbClr val="F38B3C"/>
                </a:solidFill>
              </a:rPr>
            </a:br>
            <a:endParaRPr lang="en-GB" b="1" dirty="0">
              <a:solidFill>
                <a:srgbClr val="F38B3C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25625"/>
            <a:ext cx="864096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200" u="sng" dirty="0">
              <a:solidFill>
                <a:srgbClr val="FFFFFF"/>
              </a:solidFill>
            </a:endParaRPr>
          </a:p>
          <a:p>
            <a:endParaRPr lang="en-GB" sz="3200" dirty="0">
              <a:solidFill>
                <a:srgbClr val="FFFFFF"/>
              </a:solidFill>
            </a:endParaRPr>
          </a:p>
          <a:p>
            <a:endParaRPr lang="en-GB" sz="3200" u="sng" dirty="0">
              <a:solidFill>
                <a:srgbClr val="FFFFFF"/>
              </a:solidFill>
            </a:endParaRPr>
          </a:p>
        </p:txBody>
      </p:sp>
      <p:pic>
        <p:nvPicPr>
          <p:cNvPr id="5" name="Picture 4" descr="Imagen del 'mapa de transparencia' de TJTool.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61"/>
            <a:ext cx="13428984" cy="6879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4160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127"/>
            <a:ext cx="8191822" cy="759618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合成的新闻：黄金时代的钥匙</a:t>
            </a:r>
            <a:r>
              <a:rPr lang="en-GB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?</a:t>
            </a:r>
            <a:endParaRPr lang="en-GB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784976" cy="4188123"/>
          </a:xfrm>
        </p:spPr>
        <p:txBody>
          <a:bodyPr/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人工智能与社交智能共同作用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r>
              <a:rPr lang="zh-CN" altLang="en-US" sz="3600" dirty="0" smtClean="0">
                <a:solidFill>
                  <a:schemeClr val="bg1"/>
                </a:solidFill>
              </a:rPr>
              <a:t>算法</a:t>
            </a:r>
            <a:r>
              <a:rPr lang="en-GB" sz="3600" dirty="0" smtClean="0">
                <a:solidFill>
                  <a:schemeClr val="bg1"/>
                </a:solidFill>
              </a:rPr>
              <a:t>, </a:t>
            </a:r>
            <a:r>
              <a:rPr lang="zh-CN" altLang="en-US" sz="3600" dirty="0" smtClean="0">
                <a:solidFill>
                  <a:schemeClr val="bg1"/>
                </a:solidFill>
              </a:rPr>
              <a:t>数据集和持续的偏见问题</a:t>
            </a:r>
            <a:endParaRPr lang="en-GB" sz="3600" dirty="0">
              <a:solidFill>
                <a:schemeClr val="bg1"/>
              </a:solidFill>
            </a:endParaRPr>
          </a:p>
          <a:p>
            <a:r>
              <a:rPr lang="zh-CN" altLang="en-US" sz="3600" dirty="0" smtClean="0">
                <a:solidFill>
                  <a:schemeClr val="bg1"/>
                </a:solidFill>
              </a:rPr>
              <a:t>传统的价值观框架下媒体对新技术的使用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46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127"/>
            <a:ext cx="8191822" cy="759618"/>
          </a:xfrm>
        </p:spPr>
        <p:txBody>
          <a:bodyPr/>
          <a:lstStyle/>
          <a:p>
            <a:pPr algn="ctr"/>
            <a:r>
              <a:rPr lang="zh-CN" altLang="en-US" sz="36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新闻道德与社交信息的关系</a:t>
            </a:r>
            <a:endParaRPr lang="en-GB" sz="36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9145016" cy="418812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Journalists have technical capacity and understand the limits of technology</a:t>
            </a:r>
          </a:p>
          <a:p>
            <a:r>
              <a:rPr lang="en-GB" sz="4000" dirty="0">
                <a:solidFill>
                  <a:schemeClr val="bg1"/>
                </a:solidFill>
              </a:rPr>
              <a:t>They have ethical skills and respect for information in the public interest </a:t>
            </a:r>
          </a:p>
          <a:p>
            <a:r>
              <a:rPr lang="en-GB" sz="4000" dirty="0">
                <a:solidFill>
                  <a:schemeClr val="bg1"/>
                </a:solidFill>
              </a:rPr>
              <a:t>They can ensure context and judgement based on experience of humanity</a:t>
            </a:r>
          </a:p>
          <a:p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50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en/7/70/Alan_Kurdi_lifeless_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63880" cy="5949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06680"/>
            <a:ext cx="859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新闻还是耸人听闻</a:t>
            </a:r>
            <a:r>
              <a:rPr lang="en-GB" sz="32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?</a:t>
            </a:r>
            <a:endParaRPr lang="en-GB" sz="32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032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pic>
        <p:nvPicPr>
          <p:cNvPr id="3074" name="Picture 2" descr="Kurdi.jpg (2048×153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390"/>
            <a:ext cx="8640960" cy="6193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399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65127"/>
            <a:ext cx="7759700" cy="61560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新闻还是非人道</a:t>
            </a:r>
            <a:r>
              <a:rPr lang="en-GB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?</a:t>
            </a:r>
            <a:endParaRPr lang="en-GB" sz="40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5"/>
            <a:ext cx="8784976" cy="5733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059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7088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915400" cy="1368151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F38B3C"/>
                </a:solidFill>
                <a:latin typeface="Bookman Old Style"/>
                <a:cs typeface="Bookman Old Style"/>
              </a:rPr>
              <a:t>游戏规则在改变</a:t>
            </a:r>
            <a:endParaRPr lang="en-GB" b="1" dirty="0">
              <a:solidFill>
                <a:srgbClr val="F38B3C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21" y="980727"/>
            <a:ext cx="8915400" cy="6087074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zh-CN" altLang="en-US" dirty="0" smtClean="0">
                <a:solidFill>
                  <a:schemeClr val="bg1"/>
                </a:solidFill>
              </a:rPr>
              <a:t>全球资讯业的版图在多级化，碎片化和政治化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公众的信任危机：不实信息，网络上的混乱与混淆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技术滥用带来的更多偏见，宣传和责任感的缺失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93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16633"/>
            <a:ext cx="7759700" cy="864096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新闻还是政治偏见</a:t>
            </a:r>
            <a:r>
              <a:rPr lang="en-GB" sz="32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?</a:t>
            </a:r>
            <a:endParaRPr lang="en-GB" sz="32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58" y="1124745"/>
            <a:ext cx="8599884" cy="5733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8988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90183"/>
            <a:ext cx="9549396" cy="7130952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75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12775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5175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3728" y="152401"/>
            <a:ext cx="8524298" cy="740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2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新闻还是淫秽</a:t>
            </a:r>
            <a:r>
              <a:rPr lang="en-US" sz="32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? </a:t>
            </a:r>
            <a:endParaRPr lang="en-US" sz="32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kim.jpg (16395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4" y="1044835"/>
            <a:ext cx="9169474" cy="5696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9559318" y="242583"/>
            <a:ext cx="128153" cy="713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2876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75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12775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5175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3728" y="152401"/>
            <a:ext cx="8524298" cy="761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2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新闻还是宣传？</a:t>
            </a:r>
            <a:endParaRPr lang="en-US" sz="32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40" name="Picture 16" descr="271673_1280x720.jpg (1280×72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50" r="11864"/>
          <a:stretch/>
        </p:blipFill>
        <p:spPr bwMode="auto">
          <a:xfrm>
            <a:off x="279139" y="945400"/>
            <a:ext cx="8679918" cy="5852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5080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0" y="-315416"/>
            <a:ext cx="9266844" cy="71734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548680"/>
            <a:ext cx="8263830" cy="864095"/>
          </a:xfrm>
        </p:spPr>
        <p:txBody>
          <a:bodyPr/>
          <a:lstStyle/>
          <a:p>
            <a:pPr algn="ctr"/>
            <a:r>
              <a:rPr lang="zh-CN" altLang="en-US" sz="36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媒体公信力计划</a:t>
            </a:r>
            <a:endParaRPr lang="en-GB" sz="36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700" y="1484784"/>
            <a:ext cx="88493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 smtClean="0">
                <a:solidFill>
                  <a:srgbClr val="F38B3C"/>
                </a:solidFill>
              </a:rPr>
              <a:t>自我认证</a:t>
            </a:r>
            <a:r>
              <a:rPr lang="en-GB" sz="3600" b="1" dirty="0" smtClean="0">
                <a:solidFill>
                  <a:srgbClr val="F38B3C"/>
                </a:solidFill>
              </a:rPr>
              <a:t>: </a:t>
            </a:r>
            <a:r>
              <a:rPr lang="en-GB" sz="3600" dirty="0">
                <a:solidFill>
                  <a:schemeClr val="bg1"/>
                </a:solidFill>
              </a:rPr>
              <a:t>Simplified approach to help media identify </a:t>
            </a:r>
            <a:r>
              <a:rPr lang="en-GB" sz="3600" dirty="0" smtClean="0">
                <a:solidFill>
                  <a:schemeClr val="bg1"/>
                </a:solidFill>
              </a:rPr>
              <a:t>and </a:t>
            </a:r>
            <a:r>
              <a:rPr lang="en-GB" sz="3600" dirty="0">
                <a:solidFill>
                  <a:schemeClr val="bg1"/>
                </a:solidFill>
              </a:rPr>
              <a:t>benchmark their standards </a:t>
            </a:r>
          </a:p>
          <a:p>
            <a:pPr marL="0" indent="0">
              <a:buNone/>
            </a:pPr>
            <a:endParaRPr lang="en-GB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3200" b="1" dirty="0" smtClean="0">
                <a:solidFill>
                  <a:srgbClr val="F38B3C"/>
                </a:solidFill>
              </a:rPr>
              <a:t>可信任的品牌</a:t>
            </a:r>
            <a:r>
              <a:rPr lang="en-GB" sz="3600" b="1" dirty="0" smtClean="0">
                <a:solidFill>
                  <a:srgbClr val="F38B3C"/>
                </a:solidFill>
              </a:rPr>
              <a:t>: </a:t>
            </a:r>
            <a:r>
              <a:rPr lang="en-GB" sz="3600" dirty="0">
                <a:solidFill>
                  <a:schemeClr val="bg1"/>
                </a:solidFill>
              </a:rPr>
              <a:t>For media that support core standards of journalism and governance </a:t>
            </a:r>
          </a:p>
          <a:p>
            <a:pPr marL="0" indent="0">
              <a:buNone/>
            </a:pPr>
            <a:endParaRPr lang="en-GB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3200" b="1" dirty="0" smtClean="0">
                <a:solidFill>
                  <a:srgbClr val="F38B3C"/>
                </a:solidFill>
              </a:rPr>
              <a:t>可持续发展的媒体模式</a:t>
            </a:r>
            <a:r>
              <a:rPr lang="en-GB" sz="3600" b="1" dirty="0" smtClean="0">
                <a:solidFill>
                  <a:srgbClr val="F38B3C"/>
                </a:solidFill>
              </a:rPr>
              <a:t>: </a:t>
            </a:r>
            <a:r>
              <a:rPr lang="en-GB" sz="3600" dirty="0">
                <a:solidFill>
                  <a:schemeClr val="bg1">
                    <a:lumMod val="95000"/>
                  </a:schemeClr>
                </a:solidFill>
              </a:rPr>
              <a:t>Targeted  funding for media that can be trusted. </a:t>
            </a:r>
            <a:endParaRPr lang="en-GB" sz="3200" u="sng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800" b="1" dirty="0">
              <a:solidFill>
                <a:srgbClr val="F38B3C"/>
              </a:solidFill>
            </a:endParaRPr>
          </a:p>
          <a:p>
            <a:endParaRPr lang="en-GB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5214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1269"/>
          </a:xfrm>
        </p:spPr>
        <p:txBody>
          <a:bodyPr/>
          <a:lstStyle/>
          <a:p>
            <a:pPr algn="ctr"/>
            <a:r>
              <a:rPr lang="zh-CN" altLang="en-US" sz="36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以新闻道德建立信任</a:t>
            </a:r>
            <a:endParaRPr lang="en-GB" sz="36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5"/>
            <a:ext cx="8964488" cy="5821784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rgbClr val="FFFFFF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Practical tools for media : hate-speech, reporting migration, reporting conflict etc.</a:t>
            </a:r>
          </a:p>
          <a:p>
            <a:r>
              <a:rPr lang="en-US" sz="4000" dirty="0">
                <a:solidFill>
                  <a:schemeClr val="bg1"/>
                </a:solidFill>
              </a:rPr>
              <a:t>A global databank on self-regulation: </a:t>
            </a:r>
            <a:r>
              <a:rPr lang="en-US" sz="4000" dirty="0">
                <a:solidFill>
                  <a:schemeClr val="bg1"/>
                </a:solidFill>
                <a:hlinkClick r:id="rId3"/>
              </a:rPr>
              <a:t>Accountable Journalism.org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Ethical training for digital newsrooms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2967335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515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3200" b="1" dirty="0" smtClean="0">
                <a:solidFill>
                  <a:srgbClr val="F38B3C"/>
                </a:solidFill>
                <a:latin typeface="Georgia"/>
                <a:cs typeface="Georgia"/>
              </a:rPr>
              <a:t>为在全世界范围内达成可信赖媒体的标准而努力</a:t>
            </a:r>
            <a:endParaRPr lang="en-GB" sz="3200" b="1" dirty="0">
              <a:solidFill>
                <a:srgbClr val="F38B3C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7641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200" u="sng" dirty="0">
              <a:solidFill>
                <a:srgbClr val="FFFFFF"/>
              </a:solidFill>
            </a:endParaRPr>
          </a:p>
          <a:p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zh-CN" altLang="en-US" sz="3200" dirty="0" smtClean="0">
                <a:solidFill>
                  <a:srgbClr val="FFFFFF"/>
                </a:solidFill>
              </a:rPr>
              <a:t>致力于透明</a:t>
            </a:r>
            <a:endParaRPr lang="en-GB" sz="3200" dirty="0">
              <a:solidFill>
                <a:srgbClr val="FFFFFF"/>
              </a:solidFill>
            </a:endParaRPr>
          </a:p>
          <a:p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zh-CN" altLang="en-US" sz="3200" dirty="0" smtClean="0">
                <a:solidFill>
                  <a:srgbClr val="FFFFFF"/>
                </a:solidFill>
              </a:rPr>
              <a:t>致力于新闻道德</a:t>
            </a:r>
            <a:endParaRPr lang="en-GB" sz="3200" dirty="0">
              <a:solidFill>
                <a:srgbClr val="FFFFFF"/>
              </a:solidFill>
            </a:endParaRPr>
          </a:p>
          <a:p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zh-CN" altLang="en-US" sz="3200" dirty="0" smtClean="0">
                <a:solidFill>
                  <a:srgbClr val="FFFFFF"/>
                </a:solidFill>
              </a:rPr>
              <a:t>致力于良性治理</a:t>
            </a:r>
            <a:endParaRPr lang="en-GB" sz="3200" dirty="0">
              <a:solidFill>
                <a:srgbClr val="FFFFFF"/>
              </a:solidFill>
            </a:endParaRPr>
          </a:p>
          <a:p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zh-CN" altLang="en-US" sz="3200" dirty="0" smtClean="0">
                <a:solidFill>
                  <a:srgbClr val="FFFFFF"/>
                </a:solidFill>
              </a:rPr>
              <a:t>致力于与公众的合作</a:t>
            </a:r>
            <a:endParaRPr lang="en-GB" sz="3200" dirty="0">
              <a:solidFill>
                <a:srgbClr val="FFFFFF"/>
              </a:solidFill>
            </a:endParaRPr>
          </a:p>
          <a:p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zh-CN" altLang="en-US" sz="3200" dirty="0" smtClean="0">
                <a:solidFill>
                  <a:srgbClr val="FFFFFF"/>
                </a:solidFill>
              </a:rPr>
              <a:t>可信赖的新闻道德联盟</a:t>
            </a:r>
            <a:r>
              <a:rPr lang="en-GB" sz="3600" dirty="0" smtClean="0">
                <a:solidFill>
                  <a:srgbClr val="FFFFFF"/>
                </a:solidFill>
              </a:rPr>
              <a:t>: </a:t>
            </a:r>
            <a:r>
              <a:rPr lang="en-GB" sz="3600" dirty="0">
                <a:solidFill>
                  <a:srgbClr val="FFFFFF"/>
                </a:solidFill>
              </a:rPr>
              <a:t>Turkey, the Balkans, across Europe</a:t>
            </a:r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  <a:p>
            <a:endParaRPr lang="en-GB" sz="3200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633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2085" y="-250356"/>
            <a:ext cx="9688170" cy="7207747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/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</a:rPr>
              <a:t>开放式的信息危机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Internet: Pressures on Journalism from all Sides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softEdge rad="635000"/>
          </a:effectLst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>
              <a:latin typeface="Arial Rounded MT Bold" panose="020F0704030504030204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-194229" y="1155963"/>
            <a:ext cx="3155432" cy="30679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/>
              <a:t>             </a:t>
            </a:r>
            <a:r>
              <a:rPr lang="zh-CN" altLang="en-US" sz="3200" dirty="0" smtClean="0"/>
              <a:t>国家</a:t>
            </a:r>
            <a:endParaRPr lang="en-GB" sz="3200" dirty="0"/>
          </a:p>
        </p:txBody>
      </p:sp>
      <p:sp>
        <p:nvSpPr>
          <p:cNvPr id="7" name="Oval 6"/>
          <p:cNvSpPr/>
          <p:nvPr/>
        </p:nvSpPr>
        <p:spPr>
          <a:xfrm>
            <a:off x="5500694" y="1214422"/>
            <a:ext cx="3148260" cy="308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            </a:t>
            </a:r>
            <a:r>
              <a:rPr lang="zh-CN" altLang="en-US" sz="3200" dirty="0" smtClean="0"/>
              <a:t>公司</a:t>
            </a:r>
            <a:endParaRPr lang="en-GB" sz="3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94520" y="1156346"/>
            <a:ext cx="3048000" cy="29577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Media</a:t>
            </a: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媒体</a:t>
            </a:r>
            <a:endParaRPr lang="en-GB" sz="3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65025" y="2434920"/>
            <a:ext cx="1142853" cy="64272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Left Arrow 15"/>
          <p:cNvSpPr/>
          <p:nvPr/>
        </p:nvSpPr>
        <p:spPr>
          <a:xfrm>
            <a:off x="5480183" y="2400571"/>
            <a:ext cx="1124673" cy="63808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1300953" y="4102364"/>
            <a:ext cx="6542093" cy="27153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endParaRPr lang="en-GB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公众的声音</a:t>
            </a:r>
            <a:r>
              <a:rPr lang="en-GB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en-GB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网络不实信息</a:t>
            </a:r>
            <a:endParaRPr lang="en-GB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4117424" y="3263976"/>
            <a:ext cx="875406" cy="1302277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496" y="1402888"/>
            <a:ext cx="9001000" cy="5150311"/>
          </a:xfrm>
          <a:prstGeom prst="rect">
            <a:avLst/>
          </a:prstGeom>
          <a:effectLst>
            <a:softEdge rad="635000"/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 Rounded MT Bold" panose="020F07040305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 Rounded MT Bold" panose="020F0704030504030204"/>
            </a:endParaRPr>
          </a:p>
        </p:txBody>
      </p:sp>
      <p:sp>
        <p:nvSpPr>
          <p:cNvPr id="12" name="Arrow: Curved Right 11">
            <a:extLst>
              <a:ext uri="{FF2B5EF4-FFF2-40B4-BE49-F238E27FC236}">
                <a16:creationId xmlns="" xmlns:a16="http://schemas.microsoft.com/office/drawing/2014/main" id="{E6EE5D4E-F16A-4399-9C39-08E24B02A8F6}"/>
              </a:ext>
            </a:extLst>
          </p:cNvPr>
          <p:cNvSpPr/>
          <p:nvPr/>
        </p:nvSpPr>
        <p:spPr>
          <a:xfrm>
            <a:off x="1029356" y="3840637"/>
            <a:ext cx="904310" cy="148859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Curved Left 12">
            <a:extLst>
              <a:ext uri="{FF2B5EF4-FFF2-40B4-BE49-F238E27FC236}">
                <a16:creationId xmlns="" xmlns:a16="http://schemas.microsoft.com/office/drawing/2014/main" id="{3F3EA9B9-B046-4E4C-B310-CB4CCA2FFFCC}"/>
              </a:ext>
            </a:extLst>
          </p:cNvPr>
          <p:cNvSpPr/>
          <p:nvPr/>
        </p:nvSpPr>
        <p:spPr>
          <a:xfrm>
            <a:off x="7152921" y="3915115"/>
            <a:ext cx="966872" cy="1356747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53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对信任的挑战</a:t>
            </a:r>
            <a:endParaRPr lang="en-GB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784976" cy="532859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狭隘的，民粹的政治驱动新闻议题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媒体可持续发展的危机，媒体对公众利益关注下降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标题党，剽窃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zh-CN" altLang="en-US" dirty="0" smtClean="0">
                <a:solidFill>
                  <a:schemeClr val="bg1"/>
                </a:solidFill>
              </a:rPr>
              <a:t>功利主义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侮辱性的内容：仇恨性言辞；假新闻；歪曲的消息</a:t>
            </a:r>
            <a:endParaRPr lang="en-GB" dirty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1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340" y="365126"/>
            <a:ext cx="2812905" cy="132556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如何分辨假新闻</a:t>
            </a: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zh-CN" altLang="en-US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核查信源与事实</a:t>
            </a:r>
            <a:endParaRPr lang="en-GB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5798165" y="3140968"/>
            <a:ext cx="3166080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628800"/>
            <a:ext cx="91450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28"/>
            <a:ext cx="5806448" cy="7741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629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22844" y="-120553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640960" cy="1047650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新闻有份量</a:t>
            </a:r>
            <a:r>
              <a:rPr lang="en-US" altLang="zh-CN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US" altLang="zh-CN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endParaRPr lang="en-GB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3" y="1678077"/>
            <a:ext cx="8596923" cy="5220677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5" name="Shape 111" descr="Ethics in the News_13 Dec-page-001.jpg"/>
          <p:cNvPicPr preferRelativeResize="0"/>
          <p:nvPr/>
        </p:nvPicPr>
        <p:blipFill rotWithShape="1">
          <a:blip r:embed="rId3">
            <a:alphaModFix/>
          </a:blip>
          <a:srcRect b="30616"/>
          <a:stretch/>
        </p:blipFill>
        <p:spPr>
          <a:xfrm>
            <a:off x="1500166" y="1406262"/>
            <a:ext cx="6120680" cy="5451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2013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8335596" cy="1358033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关注他人而非自我</a:t>
            </a:r>
            <a:endParaRPr lang="en-GB" sz="40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23" y="1556792"/>
            <a:ext cx="8596923" cy="5070653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zh-CN" altLang="en-US" dirty="0" smtClean="0">
                <a:solidFill>
                  <a:schemeClr val="bg1"/>
                </a:solidFill>
              </a:rPr>
              <a:t>新闻是约束下的表达，它在价值观的框架内工作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</a:rPr>
              <a:t>它为公众服务，关注他人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FFFF"/>
                </a:solidFill>
              </a:rPr>
              <a:t>   数字时代，媒体是唯一可靠，独立，揭示事实的信息流</a:t>
            </a: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30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新闻道德的核心价值观</a:t>
            </a:r>
            <a:endParaRPr lang="en-GB" sz="40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23" y="1406768"/>
            <a:ext cx="8596923" cy="5220677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628800"/>
            <a:ext cx="8784976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</a:rPr>
              <a:t>准确</a:t>
            </a:r>
            <a:r>
              <a:rPr lang="en-US" sz="3200" b="1" dirty="0" smtClean="0">
                <a:solidFill>
                  <a:schemeClr val="bg1"/>
                </a:solidFill>
              </a:rPr>
              <a:t>:  </a:t>
            </a:r>
            <a:r>
              <a:rPr lang="en-US" sz="3200" dirty="0">
                <a:solidFill>
                  <a:schemeClr val="bg1"/>
                </a:solidFill>
              </a:rPr>
              <a:t>Fact-based communication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</a:rPr>
              <a:t>独立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  <a:r>
              <a:rPr lang="en-US" sz="3200" dirty="0">
                <a:solidFill>
                  <a:schemeClr val="bg1"/>
                </a:solidFill>
              </a:rPr>
              <a:t>Not propaganda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</a:rPr>
              <a:t>公允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Inclusive reporting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</a:rPr>
              <a:t>人道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  <a:r>
              <a:rPr lang="en-US" sz="3200" dirty="0">
                <a:solidFill>
                  <a:schemeClr val="bg1"/>
                </a:solidFill>
              </a:rPr>
              <a:t>respect for others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</a:rPr>
              <a:t>可追责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  <a:r>
              <a:rPr lang="en-US" sz="3200" dirty="0">
                <a:solidFill>
                  <a:schemeClr val="bg1"/>
                </a:solidFill>
              </a:rPr>
              <a:t>transparency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07225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127"/>
            <a:ext cx="8191822" cy="759618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F38B3C"/>
                </a:solidFill>
                <a:latin typeface="Bookman Old Style" panose="02050604050505020204" pitchFamily="18" charset="0"/>
              </a:rPr>
              <a:t>电脑生成的新闻</a:t>
            </a:r>
            <a:endParaRPr lang="en-GB" sz="40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28992" cy="5328592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We can be faster, more efficient, with more scope for understanding and improving the world </a:t>
            </a:r>
          </a:p>
          <a:p>
            <a:r>
              <a:rPr lang="en-GB" sz="4000" dirty="0">
                <a:solidFill>
                  <a:schemeClr val="bg1"/>
                </a:solidFill>
              </a:rPr>
              <a:t>Examples: Reuters Tracer, Quake Bot,  Panama Papers</a:t>
            </a:r>
          </a:p>
          <a:p>
            <a:r>
              <a:rPr lang="en-GB" sz="4000" dirty="0">
                <a:solidFill>
                  <a:schemeClr val="bg1"/>
                </a:solidFill>
              </a:rPr>
              <a:t>We need to put public interest values first in the way we use and distribute computer-generated information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99769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5520</TotalTime>
  <Words>487</Words>
  <Application>Microsoft Office PowerPoint</Application>
  <PresentationFormat>全屏显示(4:3)</PresentationFormat>
  <Paragraphs>120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Theme</vt:lpstr>
      <vt:lpstr>      Ethical Choices                 to Build         Trust in Media              艾丹 ● 怀特                                     国际新闻道德联盟  主席                www.ethicaljournalismnetwork.org</vt:lpstr>
      <vt:lpstr>游戏规则在改变</vt:lpstr>
      <vt:lpstr>  开放式的信息危机               Internet: Pressures on Journalism from all Sides </vt:lpstr>
      <vt:lpstr>对信任的挑战</vt:lpstr>
      <vt:lpstr>如何分辨假新闻  核查信源与事实</vt:lpstr>
      <vt:lpstr>新闻有份量  </vt:lpstr>
      <vt:lpstr>关注他人而非自我</vt:lpstr>
      <vt:lpstr>新闻道德的核心价值观</vt:lpstr>
      <vt:lpstr>电脑生成的新闻</vt:lpstr>
      <vt:lpstr>幻灯片 10</vt:lpstr>
      <vt:lpstr>Computational Journalism     Investigative Journalism: </vt:lpstr>
      <vt:lpstr>在数字时代建立信任</vt:lpstr>
      <vt:lpstr>           实际操作中的透明度           Publico, Spain  Sources: Highest 20%.  Author: The journalist up to 10%  Motive: Why this story? 15%. Media: Our values -- up to 15% Supporting documents:  10%. Context: Extra documents: up to 10%. Date: date of publication, 10% Place: where the information is written, 10%. https://www.transparentjournalism.org/reader/  </vt:lpstr>
      <vt:lpstr>Towards a Balkan Network of Trusted Media  </vt:lpstr>
      <vt:lpstr>合成的新闻：黄金时代的钥匙?</vt:lpstr>
      <vt:lpstr>新闻道德与社交信息的关系</vt:lpstr>
      <vt:lpstr>幻灯片 17</vt:lpstr>
      <vt:lpstr>幻灯片 18</vt:lpstr>
      <vt:lpstr>新闻还是非人道?</vt:lpstr>
      <vt:lpstr>新闻还是政治偏见?</vt:lpstr>
      <vt:lpstr>幻灯片 21</vt:lpstr>
      <vt:lpstr>幻灯片 22</vt:lpstr>
      <vt:lpstr>媒体公信力计划</vt:lpstr>
      <vt:lpstr>以新闻道德建立信任</vt:lpstr>
      <vt:lpstr>为在全世界范围内达成可信赖媒体的标准而努力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Journalism Network</dc:title>
  <dc:creator>Aidan White</dc:creator>
  <cp:lastModifiedBy>admin</cp:lastModifiedBy>
  <cp:revision>340</cp:revision>
  <cp:lastPrinted>2016-04-26T06:20:15Z</cp:lastPrinted>
  <dcterms:created xsi:type="dcterms:W3CDTF">2015-12-16T15:50:54Z</dcterms:created>
  <dcterms:modified xsi:type="dcterms:W3CDTF">2019-09-03T01:48:45Z</dcterms:modified>
</cp:coreProperties>
</file>